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6576000" cy="42062400"/>
  <p:notesSz cx="6858000" cy="9144000"/>
  <p:defaultTextStyle>
    <a:defPPr>
      <a:defRPr lang="en-US"/>
    </a:defPPr>
    <a:lvl1pPr marL="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1pPr>
    <a:lvl2pPr marL="1887322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2pPr>
    <a:lvl3pPr marL="377464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3pPr>
    <a:lvl4pPr marL="5661965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4pPr>
    <a:lvl5pPr marL="7549286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5pPr>
    <a:lvl6pPr marL="9436608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6pPr>
    <a:lvl7pPr marL="1132393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7pPr>
    <a:lvl8pPr marL="13211251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8pPr>
    <a:lvl9pPr marL="1509857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432"/>
    <p:restoredTop sz="96756"/>
  </p:normalViewPr>
  <p:slideViewPr>
    <p:cSldViewPr snapToGrid="0" snapToObjects="1">
      <p:cViewPr>
        <p:scale>
          <a:sx n="34" d="100"/>
          <a:sy n="34" d="100"/>
        </p:scale>
        <p:origin x="1800" y="-3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883826"/>
            <a:ext cx="31089600" cy="14643947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2092500"/>
            <a:ext cx="27432000" cy="10155340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239433"/>
            <a:ext cx="7886700" cy="356459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239433"/>
            <a:ext cx="23202900" cy="356459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420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0486402"/>
            <a:ext cx="31546800" cy="17496787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8148716"/>
            <a:ext cx="31546800" cy="9201147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239442"/>
            <a:ext cx="31546800" cy="813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0311133"/>
            <a:ext cx="15473360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5364460"/>
            <a:ext cx="15473360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0311133"/>
            <a:ext cx="15549564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5364460"/>
            <a:ext cx="15549564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6056216"/>
            <a:ext cx="18516600" cy="29891567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6056216"/>
            <a:ext cx="18516600" cy="29891567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239442"/>
            <a:ext cx="31546800" cy="813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1197167"/>
            <a:ext cx="31546800" cy="2668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8985623"/>
            <a:ext cx="123444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9" Type="http://schemas.openxmlformats.org/officeDocument/2006/relationships/image" Target="../media/image9.png"/><Relationship Id="rId10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13" y="13599316"/>
            <a:ext cx="16116300" cy="572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" y="6461057"/>
            <a:ext cx="34233346" cy="19778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457" y="24663093"/>
            <a:ext cx="16489266" cy="19863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6" y="36072319"/>
            <a:ext cx="16489266" cy="1986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48287" y="658368"/>
            <a:ext cx="251277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>
                <a:solidFill>
                  <a:srgbClr val="141F22"/>
                </a:solidFill>
                <a:latin typeface="Blanch Caps" charset="0"/>
                <a:ea typeface="Blanch Caps" charset="0"/>
                <a:cs typeface="Blanch Caps" charset="0"/>
              </a:rPr>
              <a:t>EXPLORING The scope AND IMPACT of</a:t>
            </a:r>
            <a:endParaRPr lang="en-US" sz="20000" b="0" i="0" dirty="0">
              <a:solidFill>
                <a:srgbClr val="141F22"/>
              </a:solidFill>
              <a:latin typeface="Blanch Caps" charset="0"/>
              <a:ea typeface="Blanch Caps" charset="0"/>
              <a:cs typeface="Blanch Cap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9241" y="7552010"/>
            <a:ext cx="326614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The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project aims to test the feasibility and to develop methods to measure the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scope and impact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(e.g., cost and benefit) of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Open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ource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oftware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(OSS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). Our goal is to understand how much OSS is in use (stock) and how much is created (flow). </a:t>
            </a:r>
            <a:r>
              <a:rPr lang="en-US" sz="3200" b="0" i="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use two data sources, OpenHub and </a:t>
            </a:r>
            <a:r>
              <a:rPr lang="en-US" sz="3200" b="0" i="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SourceForge</a:t>
            </a:r>
            <a:r>
              <a:rPr lang="en-US" sz="3200" b="0" i="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to characterize the development and the categories (users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) of OSS</a:t>
            </a:r>
            <a:r>
              <a:rPr lang="en-US" sz="3200" b="0" i="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respectively</a:t>
            </a:r>
            <a:r>
              <a:rPr lang="en-US" sz="3200" b="0" i="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.</a:t>
            </a:r>
            <a:endParaRPr lang="en-US" sz="3200" b="0" i="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9241" y="6499590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Project Description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7032" y="19892849"/>
            <a:ext cx="1657652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800"/>
              </a:spcBef>
            </a:pP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SourceForge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is an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“open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ource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community resource” for development and distribution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. It includes information on:</a:t>
            </a:r>
          </a:p>
          <a:p>
            <a:pPr marL="457200" lvl="0" indent="-457200"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Projects (~450,000)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registered over the span of 18 years (1999-2017)</a:t>
            </a:r>
            <a:endParaRPr lang="en-US" sz="320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457200" lvl="0" indent="-457200"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Contributors (~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350,000) </a:t>
            </a:r>
          </a:p>
          <a:p>
            <a:pPr>
              <a:spcBef>
                <a:spcPts val="400"/>
              </a:spcBef>
              <a:buClr>
                <a:schemeClr val="dk2"/>
              </a:buClr>
              <a:buSzPct val="100000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used their API to collect the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project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names. Detailed information on each project was collected continuously over 17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days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using web-scraping. </a:t>
            </a:r>
            <a:endParaRPr lang="en-US" sz="3200" b="0" i="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49241" y="18886151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err="1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SourceForge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49241" y="9350965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OpenHub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591906" y="24749061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Network of Categories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48287" y="4923080"/>
            <a:ext cx="23349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Eirik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Iversen 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(VT), Ben Swartz (VT), Claire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Kelling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PSU),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Sayali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Phadke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(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PSU) 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w</a:t>
            </a:r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ith Gizem Korkmaz and Stephanie Shipp (SDAL)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Sponsor: Carol Robbins,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The National Center for Science &amp; Engineering Statistics at NSF</a:t>
            </a:r>
            <a:endParaRPr lang="en-US" sz="4000" b="0" i="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6" y="23492590"/>
            <a:ext cx="16489266" cy="198633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934773" y="23597065"/>
            <a:ext cx="13741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Categories and Subcategories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49241" y="24663310"/>
            <a:ext cx="6322236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800"/>
              </a:spcBef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Projects in </a:t>
            </a: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SourceForge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are structured with three levels of categories. Categories and respective top subcategories are given in the table on the right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.</a:t>
            </a:r>
          </a:p>
          <a:p>
            <a:pPr lvl="0">
              <a:lnSpc>
                <a:spcPts val="1080"/>
              </a:lnSpc>
              <a:spcBef>
                <a:spcPts val="800"/>
              </a:spcBef>
            </a:pPr>
            <a:endParaRPr lang="en-US" sz="320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lvl="0">
              <a:lnSpc>
                <a:spcPts val="1080"/>
              </a:lnSpc>
              <a:spcBef>
                <a:spcPts val="800"/>
              </a:spcBef>
            </a:pPr>
            <a:endParaRPr lang="en-US" sz="320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lvl="0">
              <a:spcBef>
                <a:spcPts val="800"/>
              </a:spcBef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The figure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below illustrates that the number of projects per category and the average download by category vary.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0" marR="0" indent="0" algn="l" defTabSz="377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0" i="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graphicFrame>
        <p:nvGraphicFramePr>
          <p:cNvPr id="32" name="Shape 112"/>
          <p:cNvGraphicFramePr/>
          <p:nvPr>
            <p:extLst>
              <p:ext uri="{D42A27DB-BD31-4B8C-83A1-F6EECF244321}">
                <p14:modId xmlns:p14="http://schemas.microsoft.com/office/powerpoint/2010/main" val="668038327"/>
              </p:ext>
            </p:extLst>
          </p:nvPr>
        </p:nvGraphicFramePr>
        <p:xfrm>
          <a:off x="8385642" y="24727878"/>
          <a:ext cx="9383650" cy="53641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16900"/>
                <a:gridCol w="6466750"/>
              </a:tblGrid>
              <a:tr h="3634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Category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Top Subcategories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Audio &amp; Video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Sound/Audio (68%), Video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(27%)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Business &amp; Enterprise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Enterprise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(27%)</a:t>
                      </a: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Financial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(24%)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Communications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Chat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(32%)</a:t>
                      </a: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Email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(21%)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Development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WWW/HTTP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(26%)</a:t>
                      </a: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Software Development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(8%)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Games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Games/ Entertainment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(23%)</a:t>
                      </a: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Role-Playing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(13%)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Graphics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3D Rendering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(19%), 3D Modeling (12%)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Home &amp; Education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Education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(39%)</a:t>
                      </a: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Computer Aided Instruction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(15%)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Science &amp; Engineering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Bio-Informatics (14%), Artificial Intelligence (12%)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Security &amp; Utilities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Security (59%), Cryptography (35%)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System Administration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Networking (19%), Storage (15%)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5" name="Shape 102"/>
          <p:cNvSpPr txBox="1"/>
          <p:nvPr/>
        </p:nvSpPr>
        <p:spPr>
          <a:xfrm>
            <a:off x="19625033" y="25747378"/>
            <a:ext cx="14118037" cy="12895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lang="en-US" sz="3200" dirty="0" smtClean="0">
                <a:latin typeface="Trebuchet MS"/>
                <a:ea typeface="Trebuchet MS"/>
                <a:cs typeface="Trebuchet MS"/>
                <a:sym typeface="Trebuchet MS"/>
              </a:rPr>
              <a:t>We use the category and subcategories of each project on </a:t>
            </a:r>
            <a:r>
              <a:rPr lang="en-US" sz="3200" dirty="0" err="1" smtClean="0">
                <a:latin typeface="Trebuchet MS"/>
                <a:ea typeface="Trebuchet MS"/>
                <a:cs typeface="Trebuchet MS"/>
                <a:sym typeface="Trebuchet MS"/>
              </a:rPr>
              <a:t>SourceForge</a:t>
            </a:r>
            <a:r>
              <a:rPr lang="en-US" sz="3200" dirty="0" smtClean="0">
                <a:latin typeface="Trebuchet MS"/>
                <a:ea typeface="Trebuchet MS"/>
                <a:cs typeface="Trebuchet MS"/>
                <a:sym typeface="Trebuchet MS"/>
              </a:rPr>
              <a:t> to generate the network of categories.</a:t>
            </a:r>
          </a:p>
        </p:txBody>
      </p:sp>
      <p:sp>
        <p:nvSpPr>
          <p:cNvPr id="39" name="Shape 107"/>
          <p:cNvSpPr txBox="1"/>
          <p:nvPr/>
        </p:nvSpPr>
        <p:spPr>
          <a:xfrm>
            <a:off x="1752345" y="10357941"/>
            <a:ext cx="17489896" cy="419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OpenHub is an online community and public directory of free and open source software. Source repositories include information on:</a:t>
            </a:r>
          </a:p>
          <a:p>
            <a:pPr marL="457200" lvl="0" indent="-457200">
              <a:spcBef>
                <a:spcPts val="800"/>
              </a:spcBef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Projects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(~676,523):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development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info &amp; activity,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contributors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users, commits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Organizations (698): portfolio projects (2850), contributors, organization info.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People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(~291,782):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contributions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user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information,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project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usage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pic>
        <p:nvPicPr>
          <p:cNvPr id="40" name="Shape 113" descr="code_lin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6061" y="10817330"/>
            <a:ext cx="54864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114" descr="commit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56414" y="10817330"/>
            <a:ext cx="54864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15" descr="contrib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12145" y="10817330"/>
            <a:ext cx="54864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3" y="9305858"/>
            <a:ext cx="34233346" cy="1977865"/>
          </a:xfrm>
          <a:prstGeom prst="rect">
            <a:avLst/>
          </a:prstGeom>
        </p:spPr>
      </p:pic>
      <p:graphicFrame>
        <p:nvGraphicFramePr>
          <p:cNvPr id="47" name="Shape 108"/>
          <p:cNvGraphicFramePr/>
          <p:nvPr>
            <p:extLst>
              <p:ext uri="{D42A27DB-BD31-4B8C-83A1-F6EECF244321}">
                <p14:modId xmlns:p14="http://schemas.microsoft.com/office/powerpoint/2010/main" val="1033264426"/>
              </p:ext>
            </p:extLst>
          </p:nvPr>
        </p:nvGraphicFramePr>
        <p:xfrm>
          <a:off x="19242240" y="20028606"/>
          <a:ext cx="14371800" cy="4388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90600"/>
                <a:gridCol w="4790600"/>
                <a:gridCol w="4790600"/>
              </a:tblGrid>
              <a:tr h="4329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Top Downloaded </a:t>
                      </a:r>
                      <a:r>
                        <a:rPr lang="en-US" sz="2000" b="1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Softwares</a:t>
                      </a:r>
                      <a:endParaRPr lang="en-US" sz="2000" b="1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Category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Number of Downloads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329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Microsoft’s TrueType core fonts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Development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2,079,351,723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9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Notepad++ Plugin Manager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1,481,067,341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9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VLC Media Player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Communications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898,907,923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9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b="1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Other Selected </a:t>
                      </a:r>
                      <a:r>
                        <a:rPr lang="en-US" sz="2000" b="1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Softwares</a:t>
                      </a:r>
                      <a:endParaRPr lang="en-US" sz="2000" b="1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Category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Number of Downloads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32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7-Zip (9th)</a:t>
                      </a:r>
                      <a:endParaRPr lang="en-US" sz="20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System Administration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412,199,932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Apache OpenOffice (11th)</a:t>
                      </a:r>
                      <a:endParaRPr lang="en-US" sz="20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Development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238,646,302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PDF Creator (16th)</a:t>
                      </a:r>
                      <a:endParaRPr lang="en-US" sz="20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Business &amp; Enterprise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113,284,095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9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Weka </a:t>
                      </a: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</a:t>
                      </a:r>
                      <a:r>
                        <a:rPr lang="en-US" sz="20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machine learning- (154th) </a:t>
                      </a:r>
                      <a:endParaRPr lang="en-US" sz="20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Science &amp; Engineering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8,797,668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9" name="Shape 107"/>
          <p:cNvSpPr txBox="1"/>
          <p:nvPr/>
        </p:nvSpPr>
        <p:spPr>
          <a:xfrm>
            <a:off x="18326357" y="16763119"/>
            <a:ext cx="17415088" cy="2333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We used their API 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(Application Programing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Interface) to collect information on:</a:t>
            </a:r>
            <a:endParaRPr lang="en-US" sz="3200" dirty="0"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1101725" lvl="1" indent="-501650">
              <a:spcBef>
                <a:spcPts val="800"/>
              </a:spcBef>
              <a:buFont typeface="Courier New" charset="0"/>
              <a:buChar char="o"/>
            </a:pPr>
            <a:r>
              <a:rPr lang="en-US" sz="3200" dirty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a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 subset of the most 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relevant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projects, determined by OpenHub (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8.2%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of all projects)</a:t>
            </a:r>
          </a:p>
          <a:p>
            <a:pPr marL="1101725" lvl="1" indent="-501650">
              <a:spcBef>
                <a:spcPts val="800"/>
              </a:spcBef>
              <a:buFont typeface="Courier New" charset="0"/>
              <a:buChar char="o"/>
            </a:pP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a randomly selected subset (6.8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%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  <a:sym typeface="Trebuchet MS"/>
              </a:rPr>
              <a:t>of all projects)</a:t>
            </a:r>
          </a:p>
          <a:p>
            <a:pPr marL="1101725" lvl="1" indent="-501650">
              <a:spcBef>
                <a:spcPts val="800"/>
              </a:spcBef>
              <a:buFont typeface="Courier New" charset="0"/>
              <a:buChar char="o"/>
            </a:pP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5" y="18776486"/>
            <a:ext cx="34233346" cy="19778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6394" y="30631104"/>
            <a:ext cx="15875000" cy="4762500"/>
          </a:xfrm>
          <a:prstGeom prst="rect">
            <a:avLst/>
          </a:prstGeom>
        </p:spPr>
      </p:pic>
      <p:pic>
        <p:nvPicPr>
          <p:cNvPr id="36" name="Shape 103" descr="se_net.png"/>
          <p:cNvPicPr preferRelativeResize="0"/>
          <p:nvPr/>
        </p:nvPicPr>
        <p:blipFill rotWithShape="1">
          <a:blip r:embed="rId9">
            <a:alphaModFix/>
          </a:blip>
          <a:srcRect l="6203" t="935" r="15364" b="2744"/>
          <a:stretch/>
        </p:blipFill>
        <p:spPr>
          <a:xfrm>
            <a:off x="18067182" y="28563224"/>
            <a:ext cx="10802551" cy="10189296"/>
          </a:xfrm>
          <a:prstGeom prst="rect">
            <a:avLst/>
          </a:prstGeom>
          <a:ln>
            <a:noFill/>
          </a:ln>
        </p:spPr>
      </p:pic>
      <p:sp>
        <p:nvSpPr>
          <p:cNvPr id="38" name="Shape 102"/>
          <p:cNvSpPr txBox="1"/>
          <p:nvPr/>
        </p:nvSpPr>
        <p:spPr>
          <a:xfrm>
            <a:off x="28617499" y="35144917"/>
            <a:ext cx="6185289" cy="2357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400"/>
              </a:spcBef>
              <a:spcAft>
                <a:spcPts val="1000"/>
              </a:spcAft>
            </a:pPr>
            <a:r>
              <a:rPr lang="en-US" sz="3200" dirty="0" smtClean="0">
                <a:latin typeface="Trebuchet MS"/>
                <a:ea typeface="Trebuchet MS"/>
                <a:cs typeface="Trebuchet MS"/>
                <a:sym typeface="Trebuchet MS"/>
              </a:rPr>
              <a:t>The full network above provides an impression of the overall scope, and the subnetwork of Science </a:t>
            </a: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and Engineering </a:t>
            </a:r>
            <a:r>
              <a:rPr lang="en-US" sz="3200" dirty="0" smtClean="0">
                <a:latin typeface="Trebuchet MS"/>
                <a:ea typeface="Trebuchet MS"/>
                <a:cs typeface="Trebuchet MS"/>
                <a:sym typeface="Trebuchet MS"/>
              </a:rPr>
              <a:t>is presented on the left.</a:t>
            </a:r>
            <a:endParaRPr lang="en-US" sz="3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21239" y="36152265"/>
            <a:ext cx="13741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Challenges and Next Steps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73" name="Shape 102"/>
          <p:cNvSpPr txBox="1"/>
          <p:nvPr/>
        </p:nvSpPr>
        <p:spPr>
          <a:xfrm>
            <a:off x="19620869" y="27050868"/>
            <a:ext cx="7343812" cy="12895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400"/>
              </a:spcBef>
              <a:spcAft>
                <a:spcPts val="1000"/>
              </a:spcAft>
              <a:buNone/>
            </a:pPr>
            <a:r>
              <a:rPr lang="en-US" sz="3200" smtClean="0">
                <a:latin typeface="Trebuchet MS"/>
                <a:ea typeface="Trebuchet MS"/>
                <a:cs typeface="Trebuchet MS"/>
                <a:sym typeface="Trebuchet MS"/>
              </a:rPr>
              <a:t>The full network, shown on the right, </a:t>
            </a:r>
            <a:r>
              <a:rPr lang="en-US" sz="3200" dirty="0" smtClean="0">
                <a:latin typeface="Trebuchet MS"/>
                <a:ea typeface="Trebuchet MS"/>
                <a:cs typeface="Trebuchet MS"/>
                <a:sym typeface="Trebuchet MS"/>
              </a:rPr>
              <a:t>includes 346 nodes (i.e., categories), and 467 </a:t>
            </a:r>
            <a:r>
              <a:rPr lang="en-US" sz="3200" smtClean="0">
                <a:latin typeface="Trebuchet MS"/>
                <a:ea typeface="Trebuchet MS"/>
                <a:cs typeface="Trebuchet MS"/>
                <a:sym typeface="Trebuchet MS"/>
              </a:rPr>
              <a:t>directed edges.</a:t>
            </a:r>
            <a:endParaRPr lang="en-US" sz="3200" dirty="0" smtClean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448288" y="2353145"/>
            <a:ext cx="19751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>
                <a:solidFill>
                  <a:srgbClr val="141F22"/>
                </a:solidFill>
                <a:latin typeface="Blanch Caps" charset="0"/>
                <a:ea typeface="Blanch Caps" charset="0"/>
                <a:cs typeface="Blanch Caps" charset="0"/>
              </a:rPr>
              <a:t>OPEN SOURCE </a:t>
            </a:r>
            <a:r>
              <a:rPr lang="en-US" sz="20000" b="0" i="0" dirty="0" smtClean="0">
                <a:solidFill>
                  <a:srgbClr val="141F22"/>
                </a:solidFill>
                <a:latin typeface="Blanch Caps" charset="0"/>
                <a:ea typeface="Blanch Caps" charset="0"/>
                <a:cs typeface="Blanch Caps" charset="0"/>
              </a:rPr>
              <a:t>software</a:t>
            </a:r>
            <a:endParaRPr lang="en-US" sz="20000" b="0" i="0" dirty="0">
              <a:solidFill>
                <a:srgbClr val="141F22"/>
              </a:solidFill>
              <a:latin typeface="Blanch Caps" charset="0"/>
              <a:ea typeface="Blanch Caps" charset="0"/>
              <a:cs typeface="Blanch Caps" charset="0"/>
            </a:endParaRPr>
          </a:p>
        </p:txBody>
      </p:sp>
      <p:sp>
        <p:nvSpPr>
          <p:cNvPr id="52" name="Shape 109"/>
          <p:cNvSpPr txBox="1"/>
          <p:nvPr/>
        </p:nvSpPr>
        <p:spPr>
          <a:xfrm>
            <a:off x="2073086" y="37144795"/>
            <a:ext cx="17169154" cy="20503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spcBef>
                <a:spcPts val="800"/>
              </a:spcBef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Challenges include computational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complexity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and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data quality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issues.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457200" lvl="0" indent="-457200" rtl="0">
              <a:spcBef>
                <a:spcPts val="800"/>
              </a:spcBef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Future work involves collecting a larger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dataset from OpenHub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and developing methods to measure the impact of OSS.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74615" y="39276252"/>
            <a:ext cx="2108200" cy="2120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008" y="39582281"/>
            <a:ext cx="3621185" cy="1589639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3422544" y="26905176"/>
            <a:ext cx="11763504" cy="7723002"/>
            <a:chOff x="14952534" y="31006765"/>
            <a:chExt cx="11763504" cy="7723002"/>
          </a:xfrm>
        </p:grpSpPr>
        <p:pic>
          <p:nvPicPr>
            <p:cNvPr id="54" name="Shape 104" descr="full_network_ggplot.png"/>
            <p:cNvPicPr preferRelativeResize="0"/>
            <p:nvPr/>
          </p:nvPicPr>
          <p:blipFill rotWithShape="1">
            <a:blip r:embed="rId12">
              <a:alphaModFix/>
            </a:blip>
            <a:srcRect l="-32180" t="13937" r="32180" b="15421"/>
            <a:stretch/>
          </p:blipFill>
          <p:spPr>
            <a:xfrm>
              <a:off x="14952534" y="31006765"/>
              <a:ext cx="11379187" cy="7677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TextBox 59"/>
            <p:cNvSpPr txBox="1"/>
            <p:nvPr/>
          </p:nvSpPr>
          <p:spPr>
            <a:xfrm>
              <a:off x="21625474" y="36430444"/>
              <a:ext cx="1317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rebuchet MS"/>
                  <a:ea typeface="Trebuchet MS"/>
                  <a:cs typeface="Trebuchet MS"/>
                </a:rPr>
                <a:t>Audio &amp; Video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470593" y="38421990"/>
              <a:ext cx="1906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ea typeface="Trebuchet MS"/>
                  <a:cs typeface="Trebuchet MS"/>
                </a:rPr>
                <a:t>Business &amp; Enterprise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9793519" y="37102798"/>
              <a:ext cx="1503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Trebuchet MS"/>
                  <a:ea typeface="Trebuchet MS"/>
                  <a:cs typeface="Trebuchet MS"/>
                </a:rPr>
                <a:t>Communications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3801137" y="35220208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Trebuchet MS"/>
                  <a:ea typeface="Trebuchet MS"/>
                  <a:cs typeface="Trebuchet MS"/>
                </a:rPr>
                <a:t>Development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11612" y="38131403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Trebuchet MS"/>
                  <a:ea typeface="Trebuchet MS"/>
                  <a:cs typeface="Trebuchet MS"/>
                </a:rPr>
                <a:t>Games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2943464" y="36636034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ea typeface="Trebuchet MS"/>
                  <a:cs typeface="Trebuchet MS"/>
                </a:rPr>
                <a:t>Graphics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043785" y="36729256"/>
              <a:ext cx="1672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ea typeface="Trebuchet MS"/>
                  <a:cs typeface="Trebuchet MS"/>
                </a:rPr>
                <a:t>Home </a:t>
              </a:r>
              <a:r>
                <a:rPr lang="en-US" sz="1400" dirty="0">
                  <a:latin typeface="Trebuchet MS"/>
                  <a:ea typeface="Trebuchet MS"/>
                  <a:cs typeface="Trebuchet MS"/>
                </a:rPr>
                <a:t>&amp; </a:t>
              </a:r>
              <a:r>
                <a:rPr lang="en-US" sz="1400" dirty="0" smtClean="0">
                  <a:latin typeface="Trebuchet MS"/>
                  <a:ea typeface="Trebuchet MS"/>
                  <a:cs typeface="Trebuchet MS"/>
                </a:rPr>
                <a:t>Education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020631" y="31165370"/>
              <a:ext cx="1075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Trebuchet MS"/>
                  <a:ea typeface="Trebuchet MS"/>
                  <a:cs typeface="Trebuchet MS"/>
                </a:rPr>
                <a:t>Multimedia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316883" y="31471954"/>
              <a:ext cx="1956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ea typeface="Trebuchet MS"/>
                  <a:cs typeface="Trebuchet MS"/>
                </a:rPr>
                <a:t>Other/</a:t>
              </a:r>
              <a:r>
                <a:rPr lang="en-US" sz="1400" dirty="0" err="1" smtClean="0">
                  <a:latin typeface="Trebuchet MS"/>
                  <a:ea typeface="Trebuchet MS"/>
                  <a:cs typeface="Trebuchet MS"/>
                </a:rPr>
                <a:t>Nonlisted</a:t>
              </a:r>
              <a:r>
                <a:rPr lang="en-US" sz="1400" dirty="0" smtClean="0">
                  <a:latin typeface="Trebuchet MS"/>
                  <a:ea typeface="Trebuchet MS"/>
                  <a:cs typeface="Trebuchet MS"/>
                </a:rPr>
                <a:t> Topic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936061" y="34763619"/>
              <a:ext cx="1965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ea typeface="Trebuchet MS"/>
                  <a:cs typeface="Trebuchet MS"/>
                </a:rPr>
                <a:t>Science </a:t>
              </a:r>
              <a:r>
                <a:rPr lang="en-US" sz="1400">
                  <a:latin typeface="Trebuchet MS"/>
                  <a:ea typeface="Trebuchet MS"/>
                  <a:cs typeface="Trebuchet MS"/>
                </a:rPr>
                <a:t>&amp; </a:t>
              </a:r>
              <a:r>
                <a:rPr lang="en-US" sz="1400" smtClean="0">
                  <a:latin typeface="Trebuchet MS"/>
                  <a:ea typeface="Trebuchet MS"/>
                  <a:cs typeface="Trebuchet MS"/>
                </a:rPr>
                <a:t>Engineering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1151239" y="34286736"/>
              <a:ext cx="1971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ea typeface="Trebuchet MS"/>
                  <a:cs typeface="Trebuchet MS"/>
                </a:rPr>
                <a:t>System Administration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560238" y="31701398"/>
              <a:ext cx="1705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rebuchet MS"/>
                  <a:ea typeface="Trebuchet MS"/>
                  <a:cs typeface="Trebuchet MS"/>
                </a:rPr>
                <a:t>Security &amp; Utilities</a:t>
              </a:r>
              <a:endParaRPr lang="en-US" sz="1400" dirty="0">
                <a:latin typeface="Trebuchet MS"/>
                <a:ea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647</Words>
  <Application>Microsoft Macintosh PowerPoint</Application>
  <PresentationFormat>Custom</PresentationFormat>
  <Paragraphs>93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Blanch Caps</vt:lpstr>
      <vt:lpstr>Calibri</vt:lpstr>
      <vt:lpstr>Calibri Light</vt:lpstr>
      <vt:lpstr>Courier New</vt:lpstr>
      <vt:lpstr>Raleway</vt:lpstr>
      <vt:lpstr>Trebuchet MS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xandershanks@yahoo.com</dc:creator>
  <cp:lastModifiedBy>Gizem Korkmaz</cp:lastModifiedBy>
  <cp:revision>44</cp:revision>
  <cp:lastPrinted>2017-07-20T11:39:26Z</cp:lastPrinted>
  <dcterms:created xsi:type="dcterms:W3CDTF">2017-07-12T21:21:51Z</dcterms:created>
  <dcterms:modified xsi:type="dcterms:W3CDTF">2017-07-21T20:03:39Z</dcterms:modified>
</cp:coreProperties>
</file>